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367" r:id="rId2"/>
    <p:sldId id="448" r:id="rId3"/>
    <p:sldId id="368" r:id="rId4"/>
    <p:sldId id="372" r:id="rId5"/>
    <p:sldId id="386" r:id="rId6"/>
    <p:sldId id="387" r:id="rId7"/>
    <p:sldId id="388" r:id="rId8"/>
    <p:sldId id="390" r:id="rId9"/>
    <p:sldId id="391" r:id="rId10"/>
    <p:sldId id="392" r:id="rId11"/>
    <p:sldId id="393" r:id="rId12"/>
    <p:sldId id="437" r:id="rId13"/>
    <p:sldId id="459" r:id="rId14"/>
    <p:sldId id="460" r:id="rId15"/>
    <p:sldId id="396" r:id="rId16"/>
    <p:sldId id="397" r:id="rId17"/>
    <p:sldId id="398" r:id="rId18"/>
    <p:sldId id="461" r:id="rId19"/>
    <p:sldId id="422" r:id="rId20"/>
    <p:sldId id="423" r:id="rId21"/>
    <p:sldId id="400" r:id="rId22"/>
    <p:sldId id="404" r:id="rId23"/>
    <p:sldId id="462" r:id="rId24"/>
    <p:sldId id="405" r:id="rId25"/>
    <p:sldId id="406" r:id="rId26"/>
    <p:sldId id="430" r:id="rId27"/>
    <p:sldId id="438" r:id="rId28"/>
    <p:sldId id="439" r:id="rId29"/>
    <p:sldId id="426" r:id="rId30"/>
    <p:sldId id="440" r:id="rId31"/>
    <p:sldId id="441" r:id="rId32"/>
    <p:sldId id="442" r:id="rId33"/>
    <p:sldId id="463" r:id="rId34"/>
    <p:sldId id="443" r:id="rId35"/>
    <p:sldId id="433" r:id="rId36"/>
    <p:sldId id="453" r:id="rId37"/>
    <p:sldId id="454" r:id="rId38"/>
    <p:sldId id="455" r:id="rId39"/>
    <p:sldId id="464" r:id="rId40"/>
    <p:sldId id="465" r:id="rId41"/>
    <p:sldId id="314" r:id="rId4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7FB8"/>
    <a:srgbClr val="367FB8"/>
    <a:srgbClr val="FF0000"/>
    <a:srgbClr val="41A597"/>
    <a:srgbClr val="54BCAC"/>
    <a:srgbClr val="99CCFF"/>
    <a:srgbClr val="9AE73D"/>
    <a:srgbClr val="702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5" autoAdjust="0"/>
    <p:restoredTop sz="94660"/>
  </p:normalViewPr>
  <p:slideViewPr>
    <p:cSldViewPr>
      <p:cViewPr varScale="1">
        <p:scale>
          <a:sx n="155" d="100"/>
          <a:sy n="155" d="100"/>
        </p:scale>
        <p:origin x="66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1D6AF-0ACB-49B1-B3F4-1900F7508A5C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62F3F-7651-460C-BEF5-6A476EBD3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050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62F3F-7651-460C-BEF5-6A476EBD319E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401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0594-C552-4374-AD83-923BA7AF334B}" type="datetimeFigureOut">
              <a:rPr lang="es-ES" smtClean="0"/>
              <a:t>28/05/2020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4AAB-610B-4725-BC96-783D417AD47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7650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0594-C552-4374-AD83-923BA7AF334B}" type="datetimeFigureOut">
              <a:rPr lang="es-ES" smtClean="0"/>
              <a:t>28/05/2020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4AAB-610B-4725-BC96-783D417AD47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6329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0594-C552-4374-AD83-923BA7AF334B}" type="datetimeFigureOut">
              <a:rPr lang="es-ES" smtClean="0"/>
              <a:t>28/05/2020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4AAB-610B-4725-BC96-783D417AD47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5016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0594-C552-4374-AD83-923BA7AF334B}" type="datetimeFigureOut">
              <a:rPr lang="es-ES" smtClean="0"/>
              <a:t>28/05/2020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4AAB-610B-4725-BC96-783D417AD47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252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0594-C552-4374-AD83-923BA7AF334B}" type="datetimeFigureOut">
              <a:rPr lang="es-ES" smtClean="0"/>
              <a:t>28/05/2020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4AAB-610B-4725-BC96-783D417AD47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5843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0594-C552-4374-AD83-923BA7AF334B}" type="datetimeFigureOut">
              <a:rPr lang="es-ES" smtClean="0"/>
              <a:t>28/05/2020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4AAB-610B-4725-BC96-783D417AD47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4721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0594-C552-4374-AD83-923BA7AF334B}" type="datetimeFigureOut">
              <a:rPr lang="es-ES" smtClean="0"/>
              <a:t>28/05/2020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4AAB-610B-4725-BC96-783D417AD47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3479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0594-C552-4374-AD83-923BA7AF334B}" type="datetimeFigureOut">
              <a:rPr lang="es-ES" smtClean="0"/>
              <a:t>28/05/2020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4AAB-610B-4725-BC96-783D417AD47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8346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0594-C552-4374-AD83-923BA7AF334B}" type="datetimeFigureOut">
              <a:rPr lang="es-ES" smtClean="0"/>
              <a:t>28/05/2020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4AAB-610B-4725-BC96-783D417AD47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5014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0594-C552-4374-AD83-923BA7AF334B}" type="datetimeFigureOut">
              <a:rPr lang="es-ES" smtClean="0"/>
              <a:t>28/05/2020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4AAB-610B-4725-BC96-783D417AD47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2277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0594-C552-4374-AD83-923BA7AF334B}" type="datetimeFigureOut">
              <a:rPr lang="es-ES" smtClean="0"/>
              <a:t>28/05/2020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4AAB-610B-4725-BC96-783D417AD47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477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70594-C552-4374-AD83-923BA7AF334B}" type="datetimeFigureOut">
              <a:rPr lang="es-ES" smtClean="0"/>
              <a:t>28/05/2020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94AAB-610B-4725-BC96-783D417AD47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4257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smev.sakha.gov.ru/?page_id=14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hyperlink" Target="esia.gosuslugi.ru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ev.sakha.gov.ru/" TargetMode="External"/><Relationship Id="rId2" Type="http://schemas.openxmlformats.org/officeDocument/2006/relationships/hyperlink" Target="mailto:sd@sc.minsvyaz.ru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hyperlink" Target="esia.gosuslugi.ru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smev.sakha.gov.ru/" TargetMode="External"/><Relationship Id="rId2" Type="http://schemas.openxmlformats.org/officeDocument/2006/relationships/hyperlink" Target="mailto:sd@sc.minsvyaz.ru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hyperlink" Target="mailto:sd@sc.minsvyaz.ru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www.esia.gosuslugi.ru/console/tech/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esia.gosuslugi.ru/console/tech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://www.esia.gosuslugi.ru/ra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hyperlink" Target="https://install.kontur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hyperlink" Target="gosuslugi.ru" TargetMode="Externa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hyperlink" Target="http://esia.gosuslugi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gosuslugi.ru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202471" y="92659"/>
            <a:ext cx="8557825" cy="590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>
              <a:spcBef>
                <a:spcPct val="0"/>
              </a:spcBef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Инструкция по открытию Центра обслуживания (ЦО) и работе в АРМ ЕСИА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565065" y="92659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56240" y="6178810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http://www.sakha.gov.ru/minsvyaz</a:t>
            </a:r>
          </a:p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 minsvyaz@sakha.gov.ru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55440" y="1340767"/>
            <a:ext cx="9937104" cy="419171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Инструкция по открытию Центра </a:t>
            </a:r>
            <a:r>
              <a:rPr lang="ru-RU"/>
              <a:t>обслуживания и </a:t>
            </a:r>
            <a:r>
              <a:rPr lang="ru-RU" dirty="0"/>
              <a:t>работе в АРМ ЕСИА</a:t>
            </a:r>
          </a:p>
          <a:p>
            <a:r>
              <a:rPr lang="ru-RU" dirty="0"/>
              <a:t>Версия 5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886397" y="5532479"/>
            <a:ext cx="6965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Актуальная версия инструкции: </a:t>
            </a:r>
            <a:r>
              <a:rPr lang="en-US" dirty="0">
                <a:hlinkClick r:id="rId2"/>
              </a:rPr>
              <a:t>http://smev.sakha.gov.ru/?page_id=14</a:t>
            </a:r>
            <a:endParaRPr lang="ru-RU" dirty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6093296"/>
            <a:ext cx="12192000" cy="7647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887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202471" y="92659"/>
            <a:ext cx="8162493" cy="590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>
              <a:spcBef>
                <a:spcPct val="0"/>
              </a:spcBef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Раздел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</a:t>
            </a:r>
          </a:p>
          <a:p>
            <a:pPr>
              <a:spcBef>
                <a:spcPct val="0"/>
              </a:spcBef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Инструкция регистрации физического лица в ЕСИА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565065" y="92659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56240" y="6178810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http://www.sakha.gov.ru/minsvyaz</a:t>
            </a:r>
          </a:p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 minsvyaz@sakha.gov.ru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2470" y="615879"/>
            <a:ext cx="117261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b="1" dirty="0"/>
              <a:t>Шаг 3. Проверка введенных данных.</a:t>
            </a:r>
          </a:p>
          <a:p>
            <a:pPr fontAlgn="base"/>
            <a:r>
              <a:rPr lang="ru-RU" dirty="0"/>
              <a:t>После заполнения формы на предыдущем этапе, указанные Вами личные данные отправляются на автоматическую проверку в Пенсионный Фонд РФ и МВД.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157" y="1700808"/>
            <a:ext cx="7200801" cy="39604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6093296"/>
            <a:ext cx="12192000" cy="7647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229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202471" y="92659"/>
            <a:ext cx="8162493" cy="590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>
              <a:spcBef>
                <a:spcPct val="0"/>
              </a:spcBef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Раздел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</a:t>
            </a:r>
          </a:p>
          <a:p>
            <a:pPr>
              <a:spcBef>
                <a:spcPct val="0"/>
              </a:spcBef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Инструкция регистрации физического лица в ЕСИА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565065" y="92659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56240" y="6178810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http://www.sakha.gov.ru/minsvyaz</a:t>
            </a:r>
          </a:p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 minsvyaz@sakha.gov.ru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2471" y="796544"/>
            <a:ext cx="58935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dirty="0"/>
              <a:t>После того как данная процедура успешно завершится, на Ваш мобильный телефон или на адрес электронной почты будет выслано уведомление с результатом проверки, а так же соответствующее состояние отобразится на сайте.</a:t>
            </a:r>
          </a:p>
          <a:p>
            <a:pPr fontAlgn="base"/>
            <a:endParaRPr lang="ru-RU" dirty="0"/>
          </a:p>
          <a:p>
            <a:pPr fontAlgn="base"/>
            <a:r>
              <a:rPr lang="ru-RU" dirty="0"/>
              <a:t>Теперь статус Вашей учетной записи – «</a:t>
            </a:r>
            <a:r>
              <a:rPr lang="ru-RU" b="1" dirty="0"/>
              <a:t>Стандартная</a:t>
            </a:r>
            <a:r>
              <a:rPr lang="ru-RU" dirty="0"/>
              <a:t>» 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6253" y="4797152"/>
            <a:ext cx="6757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Для того, чтобы учетная запись стала подтвержденной, необходимо подтвердить свою личность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120" y="791268"/>
            <a:ext cx="3981228" cy="468052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6093296"/>
            <a:ext cx="12192000" cy="7647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694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202471" y="92659"/>
            <a:ext cx="8162493" cy="590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>
              <a:spcBef>
                <a:spcPct val="0"/>
              </a:spcBef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Раздел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</a:t>
            </a:r>
          </a:p>
          <a:p>
            <a:pPr>
              <a:spcBef>
                <a:spcPct val="0"/>
              </a:spcBef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Инструкция регистрации физического лица в ЕСИА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565065" y="92659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56240" y="6178810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http://www.sakha.gov.ru/minsvyaz</a:t>
            </a:r>
          </a:p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 minsvyaz@sakha.gov.ru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2471" y="615879"/>
            <a:ext cx="5605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b="1" dirty="0"/>
              <a:t>Шаг 4. Подтверждение личности.</a:t>
            </a:r>
          </a:p>
          <a:p>
            <a:pPr fontAlgn="base"/>
            <a:r>
              <a:rPr lang="ru-RU" i="1" dirty="0"/>
              <a:t>1 способ. Личное обращение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1089" y="1785430"/>
            <a:ext cx="56055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dirty="0"/>
              <a:t>Данный способ предполагает личное посещение специализированного центра обслуживания. Для того, чтобы найти центры, где можно пройти процедуру подтверждения личности, необходимо нажать на кнопку «Найти ближайший центр обслуживания».</a:t>
            </a:r>
          </a:p>
          <a:p>
            <a:pPr fontAlgn="base"/>
            <a:r>
              <a:rPr lang="ru-RU" dirty="0"/>
              <a:t>Далее в поле поиска необходимо указать «Якутск» и слева в меню фильтрации установить флажок в поле «Подтверждение личности».</a:t>
            </a:r>
          </a:p>
          <a:p>
            <a:pPr fontAlgn="base"/>
            <a:r>
              <a:rPr lang="ru-RU" dirty="0"/>
              <a:t>На карте справа будут отображены все доступные центры. Можно обратиться в любую из указанных организаций.</a:t>
            </a:r>
          </a:p>
          <a:p>
            <a:pPr fontAlgn="base"/>
            <a:r>
              <a:rPr lang="ru-RU" dirty="0"/>
              <a:t>Для прохождения процедуры подтверждения личности необходимо предъявить паспорт и СНИЛС.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6590" y="1093275"/>
            <a:ext cx="6113954" cy="443711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6093296"/>
            <a:ext cx="12192000" cy="7647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601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02471" y="92659"/>
            <a:ext cx="8162493" cy="590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>
              <a:spcBef>
                <a:spcPct val="0"/>
              </a:spcBef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Раздел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</a:t>
            </a:r>
          </a:p>
          <a:p>
            <a:pPr>
              <a:spcBef>
                <a:spcPct val="0"/>
              </a:spcBef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Инструкция регистрации физического лица в ЕСИА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65065" y="92659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2471" y="615879"/>
            <a:ext cx="5605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b="1" dirty="0"/>
              <a:t>Шаг 4. Подтверждение личности.</a:t>
            </a:r>
          </a:p>
          <a:p>
            <a:pPr fontAlgn="base"/>
            <a:r>
              <a:rPr lang="ru-RU" i="1" dirty="0"/>
              <a:t>2 способ. Через почту России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1089" y="1785430"/>
            <a:ext cx="55768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Если у Вас нет возможности подойти в центр обслуживания, нажав на гиперссылку «заказным письмом», можно запросить письмо с кодом подтверждения, которое придет заказным письмом Почтой России.</a:t>
            </a:r>
          </a:p>
          <a:p>
            <a:r>
              <a:rPr lang="ru-RU" dirty="0"/>
              <a:t>Необходимо заполнить все необходимые поля для уточнения почтового адреса и нажать на кнопку «Заказать письмо».</a:t>
            </a:r>
          </a:p>
          <a:p>
            <a:r>
              <a:rPr lang="ru-RU" dirty="0"/>
              <a:t>В этом случае письмо с кодом подтверждения </a:t>
            </a:r>
            <a:r>
              <a:rPr lang="ru-RU" dirty="0" err="1"/>
              <a:t>личностибудет</a:t>
            </a:r>
            <a:r>
              <a:rPr lang="ru-RU" dirty="0"/>
              <a:t> выслано на указанный Вами почтовый адрес. Среднее время доставки письма составляет от 2-х недель с момента отправки.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3440" y="903453"/>
            <a:ext cx="5431321" cy="6614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8840" y="1685743"/>
            <a:ext cx="4680520" cy="361569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6093296"/>
            <a:ext cx="12192000" cy="7647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029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02471" y="92659"/>
            <a:ext cx="8162493" cy="590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>
              <a:spcBef>
                <a:spcPct val="0"/>
              </a:spcBef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Раздел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</a:t>
            </a:r>
          </a:p>
          <a:p>
            <a:pPr>
              <a:spcBef>
                <a:spcPct val="0"/>
              </a:spcBef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Инструкция регистрации физического лица в ЕСИА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2471" y="615879"/>
            <a:ext cx="5605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b="1" dirty="0"/>
              <a:t>Шаг 4. Подтверждение личности.</a:t>
            </a:r>
          </a:p>
          <a:p>
            <a:pPr fontAlgn="base"/>
            <a:r>
              <a:rPr lang="ru-RU" i="1" dirty="0"/>
              <a:t>3 способ. С помощью средств электронной подписи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65065" y="92659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1089" y="1785430"/>
            <a:ext cx="5576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Если у Вас есть </a:t>
            </a:r>
            <a:r>
              <a:rPr lang="ru-RU" b="1" dirty="0"/>
              <a:t>электронная подпись (ЭП)</a:t>
            </a:r>
            <a:r>
              <a:rPr lang="ru-RU" dirty="0"/>
              <a:t>, необходимо нажать на гиперссылку «электронной подписи».</a:t>
            </a:r>
          </a:p>
          <a:p>
            <a:r>
              <a:rPr lang="ru-RU" dirty="0"/>
              <a:t>Далее нужно присоединить носитель ключа электронной подписи и следовать инструкциям портала*.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6253" y="4797152"/>
            <a:ext cx="6757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*-Может потребоваться дополнительная установка плагина для работы с ЭП, необходимо следовать предлагаемым подсказкам сайта, или см. Раздел IV.</a:t>
            </a:r>
            <a:endParaRPr lang="ru-RU" sz="1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024" y="903453"/>
            <a:ext cx="5431321" cy="6614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0827" y="1844824"/>
            <a:ext cx="4633714" cy="357075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6093296"/>
            <a:ext cx="12192000" cy="7647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046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202471" y="92659"/>
            <a:ext cx="8162493" cy="590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>
              <a:spcBef>
                <a:spcPct val="0"/>
              </a:spcBef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Раздел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</a:t>
            </a:r>
          </a:p>
          <a:p>
            <a:pPr>
              <a:spcBef>
                <a:spcPct val="0"/>
              </a:spcBef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Инструкция регистрации физического лица в ЕСИА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565065" y="92659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56240" y="6178810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http://www.sakha.gov.ru/minsvyaz</a:t>
            </a:r>
          </a:p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 minsvyaz@sakha.gov.ru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2470" y="615879"/>
            <a:ext cx="117261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Готово!</a:t>
            </a:r>
          </a:p>
          <a:p>
            <a:r>
              <a:rPr lang="ru-RU" dirty="0"/>
              <a:t>При успешно выполненном подтверждении личности, отображается окно с сообщением о подтверждении учетной записи.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777" y="1844824"/>
            <a:ext cx="6649561" cy="358704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6093296"/>
            <a:ext cx="12192000" cy="7647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453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202471" y="92659"/>
            <a:ext cx="8162493" cy="590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>
              <a:spcBef>
                <a:spcPct val="0"/>
              </a:spcBef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Раздел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II</a:t>
            </a:r>
          </a:p>
          <a:p>
            <a:pPr>
              <a:spcBef>
                <a:spcPct val="0"/>
              </a:spcBef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Инструкция регистрации организации в ЕСИА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565065" y="92659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56240" y="6178810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http://www.sakha.gov.ru/minsvyaz</a:t>
            </a:r>
          </a:p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 minsvyaz@sakha.gov.ru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2470" y="615879"/>
            <a:ext cx="11726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dirty="0"/>
              <a:t>После регистрации уполномоченного лица в ЕСИА, необходимо выполнить вход в портал (</a:t>
            </a:r>
            <a:r>
              <a:rPr lang="en-US" dirty="0">
                <a:hlinkClick r:id="rId2" action="ppaction://hlinkfile"/>
              </a:rPr>
              <a:t>esia.gosuslugi.ru</a:t>
            </a:r>
            <a:r>
              <a:rPr lang="en-US" dirty="0"/>
              <a:t>)</a:t>
            </a:r>
            <a:r>
              <a:rPr lang="ru-RU" dirty="0"/>
              <a:t> и нажать на кнопку </a:t>
            </a:r>
            <a:r>
              <a:rPr lang="ru-RU" b="1" dirty="0">
                <a:solidFill>
                  <a:srgbClr val="FF0000"/>
                </a:solidFill>
              </a:rPr>
              <a:t>«+ Добавить организацию».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1832269"/>
            <a:ext cx="11181172" cy="332492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5640" y="4509120"/>
            <a:ext cx="230425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188509" y="2182772"/>
            <a:ext cx="1092067" cy="166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696400" y="2852936"/>
            <a:ext cx="2016224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6093296"/>
            <a:ext cx="12192000" cy="7647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277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202471" y="92659"/>
            <a:ext cx="8162493" cy="590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>
              <a:spcBef>
                <a:spcPct val="0"/>
              </a:spcBef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Раздел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II</a:t>
            </a:r>
          </a:p>
          <a:p>
            <a:pPr>
              <a:spcBef>
                <a:spcPct val="0"/>
              </a:spcBef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Инструкция регистрации организации в ЕСИА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565065" y="92659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56240" y="6178810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http://www.sakha.gov.ru/minsvyaz</a:t>
            </a:r>
          </a:p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 minsvyaz@sakha.gov.ru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2470" y="615879"/>
            <a:ext cx="11726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dirty="0"/>
              <a:t>Необходимо выбрать в качестве типа организации </a:t>
            </a:r>
            <a:r>
              <a:rPr lang="ru-RU" dirty="0">
                <a:solidFill>
                  <a:srgbClr val="FF0000"/>
                </a:solidFill>
              </a:rPr>
              <a:t>«Орган гос. власти или гос. организация»</a:t>
            </a:r>
            <a:r>
              <a:rPr lang="ru-RU" dirty="0"/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899" y="1603679"/>
            <a:ext cx="9898202" cy="365064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464152" y="2564904"/>
            <a:ext cx="2088232" cy="20882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6093296"/>
            <a:ext cx="12192000" cy="7647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5573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09771" y="174446"/>
            <a:ext cx="8162493" cy="590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>
              <a:spcBef>
                <a:spcPct val="0"/>
              </a:spcBef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Раздел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II</a:t>
            </a:r>
          </a:p>
          <a:p>
            <a:pPr>
              <a:spcBef>
                <a:spcPct val="0"/>
              </a:spcBef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Инструкция регистрации организации в ЕСИА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65065" y="92659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5104" y="1785430"/>
            <a:ext cx="5576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Подключите носитель ключа электронной подписи к компьютеру. </a:t>
            </a:r>
          </a:p>
          <a:p>
            <a:r>
              <a:rPr lang="ru-RU" dirty="0"/>
              <a:t>Для регистрации юридического лица требуется использовать </a:t>
            </a:r>
            <a:r>
              <a:rPr lang="ru-RU" dirty="0">
                <a:solidFill>
                  <a:srgbClr val="FF0000"/>
                </a:solidFill>
              </a:rPr>
              <a:t>ЭП, выданную на имя руководителя организации (лице, имеющем право действовать от имени юридического лица без доверенности)</a:t>
            </a:r>
            <a:r>
              <a:rPr lang="ru-RU" dirty="0"/>
              <a:t>. </a:t>
            </a:r>
          </a:p>
          <a:p>
            <a:r>
              <a:rPr lang="ru-RU" dirty="0"/>
              <a:t>Нажмите на кнопку «Продолжить» для перехода к шагу ввода данных организации и личных данных.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1500" y="682917"/>
            <a:ext cx="4455202" cy="506689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6093296"/>
            <a:ext cx="12192000" cy="7647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688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202471" y="92659"/>
            <a:ext cx="8162493" cy="590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>
              <a:spcBef>
                <a:spcPct val="0"/>
              </a:spcBef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Раздел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II</a:t>
            </a:r>
          </a:p>
          <a:p>
            <a:pPr>
              <a:spcBef>
                <a:spcPct val="0"/>
              </a:spcBef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Инструкция регистрации организации в ЕСИА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565065" y="92659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56240" y="6178810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http://www.sakha.gov.ru/minsvyaz</a:t>
            </a:r>
          </a:p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 minsvyaz@sakha.gov.ru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2471" y="615879"/>
            <a:ext cx="517344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После выбора и проверки ключа сертификата ЭП необходимо заполнить форму с данными о юридическом лице и данными о руководителе организации, а также заполнить специфические данные, характерные для ОГВ, т.к.:</a:t>
            </a:r>
          </a:p>
          <a:p>
            <a:r>
              <a:rPr lang="ru-RU" dirty="0"/>
              <a:t>-тип органа;</a:t>
            </a:r>
          </a:p>
          <a:p>
            <a:r>
              <a:rPr lang="ru-RU" dirty="0"/>
              <a:t>-</a:t>
            </a:r>
            <a:r>
              <a:rPr lang="ru-RU" dirty="0" err="1"/>
              <a:t>территориториальная</a:t>
            </a:r>
            <a:r>
              <a:rPr lang="ru-RU" dirty="0"/>
              <a:t> принадлежность;</a:t>
            </a:r>
          </a:p>
          <a:p>
            <a:r>
              <a:rPr lang="ru-RU" dirty="0"/>
              <a:t>-ОКТМО;</a:t>
            </a:r>
          </a:p>
          <a:p>
            <a:r>
              <a:rPr lang="ru-RU" dirty="0"/>
              <a:t>-ведомство, подтверждающее статус государственного органа (выберите Министерство связи и информационных технологий Республики Саха (Якутия)).</a:t>
            </a:r>
          </a:p>
          <a:p>
            <a:r>
              <a:rPr lang="ru-RU" dirty="0"/>
              <a:t>Нажать кнопку «Продолжить».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6253" y="4797152"/>
            <a:ext cx="67576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*После проверки данных по ЕГРЮЛ появится возможность перейти в профиль организации, однако специфические данные не будут отображаться. До тех пор, пока уполномоченный сотрудник организации, подтверждающей статус ОГВ, не подтвердит запрос, данная учетная запись иметь статус обычного юридического лица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2708" y="682917"/>
            <a:ext cx="3560858" cy="467905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6093296"/>
            <a:ext cx="12192000" cy="7647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605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202471" y="92659"/>
            <a:ext cx="8557825" cy="590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>
              <a:spcBef>
                <a:spcPct val="0"/>
              </a:spcBef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Инструкция по открытию Центра обслуживания (ЦО) и работе в АРМ ЕСИА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565065" y="92659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56240" y="6165304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http://www.sakha.gov.ru/minsvyaz</a:t>
            </a:r>
          </a:p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 minsvyaz@sakha.gov.ru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7368" y="1124744"/>
            <a:ext cx="113772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50" b="1" dirty="0"/>
              <a:t>Уважаемые Коллеги!</a:t>
            </a:r>
          </a:p>
          <a:p>
            <a:endParaRPr lang="ru-RU" sz="1650" dirty="0"/>
          </a:p>
          <a:p>
            <a:r>
              <a:rPr lang="ru-RU" sz="1650" dirty="0"/>
              <a:t>Прошу внимательно ознакомиться с данной инструкцией по открытию центра обслуживания </a:t>
            </a:r>
            <a:r>
              <a:rPr lang="ru-RU" sz="1650" b="1" dirty="0">
                <a:solidFill>
                  <a:schemeClr val="accent1"/>
                </a:solidFill>
              </a:rPr>
              <a:t>(ЦО)</a:t>
            </a:r>
            <a:r>
              <a:rPr lang="ru-RU" sz="1650" dirty="0"/>
              <a:t> </a:t>
            </a:r>
          </a:p>
          <a:p>
            <a:endParaRPr lang="ru-RU" sz="1650" dirty="0"/>
          </a:p>
          <a:p>
            <a:r>
              <a:rPr lang="ru-RU" sz="1650" dirty="0"/>
              <a:t>Инструкция содержит 14 разделов, первые 3 из которых описывают процесс регистрации организации в Единой системе идентификации и аутентификации </a:t>
            </a:r>
            <a:r>
              <a:rPr lang="ru-RU" sz="1650" b="1" dirty="0">
                <a:solidFill>
                  <a:schemeClr val="accent1"/>
                </a:solidFill>
              </a:rPr>
              <a:t>(ЕСИА)</a:t>
            </a:r>
            <a:r>
              <a:rPr lang="ru-RU" sz="1650" dirty="0"/>
              <a:t>. Для регистрации организации в ЕСИА необходимо иметь электронно-цифровую подпись </a:t>
            </a:r>
            <a:r>
              <a:rPr lang="ru-RU" sz="1650" b="1" dirty="0">
                <a:solidFill>
                  <a:schemeClr val="accent1"/>
                </a:solidFill>
              </a:rPr>
              <a:t>(ЭЦП)</a:t>
            </a:r>
            <a:r>
              <a:rPr lang="ru-RU" sz="1650" dirty="0"/>
              <a:t> руководителя организации имеющего право подписи без доверенности. </a:t>
            </a:r>
            <a:r>
              <a:rPr lang="ru-RU" sz="1650" b="1" u="sng" dirty="0">
                <a:solidFill>
                  <a:srgbClr val="FF0000"/>
                </a:solidFill>
              </a:rPr>
              <a:t>Если Ваша организация уже зарегистрирована в ЕСИА, то можно сразу приступить к разделу 4.</a:t>
            </a:r>
          </a:p>
          <a:p>
            <a:endParaRPr lang="ru-RU" sz="1650" dirty="0"/>
          </a:p>
          <a:p>
            <a:r>
              <a:rPr lang="ru-RU" sz="1650" dirty="0"/>
              <a:t>Для работы в ЦО необходимо иметь ЭЦП. </a:t>
            </a:r>
          </a:p>
          <a:p>
            <a:endParaRPr lang="ru-RU" sz="1650" dirty="0"/>
          </a:p>
          <a:p>
            <a:r>
              <a:rPr lang="ru-RU" sz="1650" dirty="0"/>
              <a:t>Также прошу обратить Ваше внимание на то, что заявки по получению доступа к ЦО необходимо направлять на электронный адрес Министерства связи и массовых коммуникаций Российской Федерации – </a:t>
            </a:r>
            <a:r>
              <a:rPr lang="en-US" sz="1650" dirty="0">
                <a:hlinkClick r:id="rId2"/>
              </a:rPr>
              <a:t>sd@sc.minsvyaz.ru</a:t>
            </a:r>
            <a:endParaRPr lang="ru-RU" sz="1650" dirty="0"/>
          </a:p>
          <a:p>
            <a:endParaRPr lang="ru-RU" sz="1650" dirty="0"/>
          </a:p>
          <a:p>
            <a:r>
              <a:rPr lang="ru-RU" sz="1650" dirty="0"/>
              <a:t>Все формы заявок, инструкции и прочая информация размещается на портале </a:t>
            </a:r>
            <a:r>
              <a:rPr lang="en-US" sz="1650" dirty="0">
                <a:hlinkClick r:id="rId3"/>
              </a:rPr>
              <a:t>http://www.smev.sakha.gov.ru</a:t>
            </a:r>
            <a:r>
              <a:rPr lang="en-US" sz="1650" dirty="0"/>
              <a:t> </a:t>
            </a:r>
            <a:r>
              <a:rPr lang="ru-RU" sz="1650" dirty="0"/>
              <a:t>в разделе «Документы-ЕСИА» и обновляется каждую пятницу.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6093296"/>
            <a:ext cx="12192000" cy="7647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7672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202471" y="92659"/>
            <a:ext cx="8162493" cy="590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>
              <a:spcBef>
                <a:spcPct val="0"/>
              </a:spcBef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Раздел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II</a:t>
            </a:r>
          </a:p>
          <a:p>
            <a:pPr>
              <a:spcBef>
                <a:spcPct val="0"/>
              </a:spcBef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Инструкция регистрации организации в ЕСИА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565065" y="92659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256240" y="6178810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http://www.sakha.gov.ru/minsvyaz</a:t>
            </a:r>
          </a:p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 minsvyaz@sakha.gov.ru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2471" y="615879"/>
            <a:ext cx="11726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dirty="0"/>
              <a:t>О факте рассмотрения соответствующего запроса сообщает информационный блок в профиле зарегистрированной организации.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9" y="1457399"/>
            <a:ext cx="7512481" cy="394320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6093296"/>
            <a:ext cx="12192000" cy="7647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2500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202471" y="92659"/>
            <a:ext cx="8162493" cy="590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>
              <a:spcBef>
                <a:spcPct val="0"/>
              </a:spcBef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Раздел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II</a:t>
            </a:r>
          </a:p>
          <a:p>
            <a:pPr>
              <a:spcBef>
                <a:spcPct val="0"/>
              </a:spcBef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Инструкция регистрации организации в ЕСИА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565065" y="92659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56240" y="6178810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http://www.sakha.gov.ru/minsvyaz</a:t>
            </a:r>
          </a:p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 minsvyaz@sakha.gov.ru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2471" y="1916832"/>
            <a:ext cx="61095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После принятия запрос учетная запись получит статус органа государственной власти, информационный блок пропадет из профиля, а инициатору запроса на его служебный адрес электронной почты будет направлено письмо-уведомление. </a:t>
            </a:r>
          </a:p>
          <a:p>
            <a:r>
              <a:rPr lang="ru-RU" dirty="0"/>
              <a:t>При необходимости перейти в какую-либо систему от имени данного ОГВ требуется войти в учетную запись ЕСИА </a:t>
            </a:r>
            <a:r>
              <a:rPr lang="ru-RU" b="1" dirty="0"/>
              <a:t>повторно</a:t>
            </a:r>
            <a:r>
              <a:rPr lang="ru-RU" dirty="0"/>
              <a:t>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5506" y="980728"/>
            <a:ext cx="5323868" cy="431091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6093296"/>
            <a:ext cx="12192000" cy="7647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7465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202471" y="92659"/>
            <a:ext cx="8162493" cy="590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>
              <a:spcBef>
                <a:spcPct val="0"/>
              </a:spcBef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Раздел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III</a:t>
            </a:r>
          </a:p>
          <a:p>
            <a:pPr>
              <a:spcBef>
                <a:spcPct val="0"/>
              </a:spcBef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Инструкция добавления сотрудников организации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565065" y="92659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56240" y="6178810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http://www.sakha.gov.ru/minsvyaz</a:t>
            </a:r>
          </a:p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 minsvyaz@sakha.gov.ru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2470" y="615879"/>
            <a:ext cx="11726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Откройте в браузере страницу </a:t>
            </a:r>
            <a:r>
              <a:rPr lang="en-US" dirty="0">
                <a:hlinkClick r:id="rId2" action="ppaction://hlinkfile"/>
              </a:rPr>
              <a:t>esia.gosuslugi.ru</a:t>
            </a:r>
            <a:r>
              <a:rPr lang="ru-RU" dirty="0"/>
              <a:t>, пройдите авторизацию и войдите как организация, перейдите на вкладку «Организации» и нажмите на кнопку «Подробнее» в блоке этой организации.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350" y="1412776"/>
            <a:ext cx="9840416" cy="445044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75720" y="2348880"/>
            <a:ext cx="115212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207568" y="5085184"/>
            <a:ext cx="115212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6093296"/>
            <a:ext cx="12192000" cy="7647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8633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02471" y="92659"/>
            <a:ext cx="8162493" cy="590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>
              <a:spcBef>
                <a:spcPct val="0"/>
              </a:spcBef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Раздел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III</a:t>
            </a:r>
          </a:p>
          <a:p>
            <a:pPr>
              <a:spcBef>
                <a:spcPct val="0"/>
              </a:spcBef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Инструкция добавления сотрудников организации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65065" y="92659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2471" y="692696"/>
            <a:ext cx="5965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 странице сведений об организации выберите вкладку «Сотрудники».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26462" y="685534"/>
            <a:ext cx="5965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Для добавления сотрудника нажмите на кнопку «Пригласить сотрудника».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204" y="1628800"/>
            <a:ext cx="5360764" cy="40824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009" y="1628800"/>
            <a:ext cx="5237915" cy="408241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528048" y="4077072"/>
            <a:ext cx="1656184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6093296"/>
            <a:ext cx="12192000" cy="7647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3934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202471" y="92659"/>
            <a:ext cx="8162493" cy="590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>
              <a:spcBef>
                <a:spcPct val="0"/>
              </a:spcBef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Раздел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III</a:t>
            </a:r>
          </a:p>
          <a:p>
            <a:pPr>
              <a:spcBef>
                <a:spcPct val="0"/>
              </a:spcBef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Инструкция добавления сотрудников организации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565065" y="92659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56240" y="6178810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http://www.sakha.gov.ru/minsvyaz</a:t>
            </a:r>
          </a:p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 minsvyaz@sakha.gov.ru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2471" y="1131709"/>
            <a:ext cx="64695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Заполните необходимые поля и нажмите кнопку </a:t>
            </a:r>
            <a:r>
              <a:rPr lang="ru-RU" dirty="0">
                <a:solidFill>
                  <a:srgbClr val="FF0000"/>
                </a:solidFill>
              </a:rPr>
              <a:t>«Пригласить».</a:t>
            </a:r>
          </a:p>
          <a:p>
            <a:r>
              <a:rPr lang="ru-RU" dirty="0"/>
              <a:t>Для добавления участника в группу «Администраторы профиля организации»*, установите флажок в соответствующем поле.</a:t>
            </a:r>
          </a:p>
          <a:p>
            <a:r>
              <a:rPr lang="ru-RU" dirty="0"/>
              <a:t>На электронный адрес нового участника отправляется письмо с приглашением присоединиться к организации. Для присоединения участнику необходимо перейти по гиперссылке в письмо.</a:t>
            </a:r>
          </a:p>
          <a:p>
            <a:r>
              <a:rPr lang="ru-RU" dirty="0"/>
              <a:t>Присоединиться к организации может только пользователь с </a:t>
            </a:r>
            <a:r>
              <a:rPr lang="ru-RU" dirty="0">
                <a:solidFill>
                  <a:srgbClr val="FF0000"/>
                </a:solidFill>
              </a:rPr>
              <a:t>подтвержденной учетной записью</a:t>
            </a:r>
            <a:r>
              <a:rPr lang="ru-RU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2469" y="4869160"/>
            <a:ext cx="6757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* Администратор профиля организации –это роль, которая позволяет редактировать участников организации, открывать и закрывать доступ к тем или иным системам.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120" y="1131709"/>
            <a:ext cx="4464496" cy="409749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0344472" y="4858974"/>
            <a:ext cx="936104" cy="3702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6093296"/>
            <a:ext cx="12192000" cy="7647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4262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202471" y="92659"/>
            <a:ext cx="8162493" cy="590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>
              <a:spcBef>
                <a:spcPct val="0"/>
              </a:spcBef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Раздел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III</a:t>
            </a:r>
          </a:p>
          <a:p>
            <a:pPr>
              <a:spcBef>
                <a:spcPct val="0"/>
              </a:spcBef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Инструкция добавления сотрудников организации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565065" y="92659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56240" y="6178810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http://www.sakha.gov.ru/minsvyaz</a:t>
            </a:r>
          </a:p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 minsvyaz@sakha.gov.ru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2471" y="1192684"/>
            <a:ext cx="115821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Для редактирования данных участников нажмите </a:t>
            </a:r>
            <a:r>
              <a:rPr lang="ru-RU" dirty="0">
                <a:solidFill>
                  <a:srgbClr val="FF0000"/>
                </a:solidFill>
              </a:rPr>
              <a:t>«Изменить данные о сотруднике». </a:t>
            </a:r>
            <a:r>
              <a:rPr lang="ru-RU" dirty="0"/>
              <a:t>При нажатии на гиперссылку отобразится форма редактирования данных сотрудника. Внесите необходимые изменения нажмите на кнопку </a:t>
            </a:r>
            <a:r>
              <a:rPr lang="ru-RU" dirty="0">
                <a:solidFill>
                  <a:srgbClr val="FF0000"/>
                </a:solidFill>
              </a:rPr>
              <a:t>«Сохранить».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4" y="2127863"/>
            <a:ext cx="4388574" cy="33660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4072" y="2127864"/>
            <a:ext cx="3901449" cy="336604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552384" y="5123683"/>
            <a:ext cx="936104" cy="3702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6093296"/>
            <a:ext cx="12192000" cy="7647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090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202471" y="92659"/>
            <a:ext cx="8162493" cy="590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>
              <a:spcBef>
                <a:spcPct val="0"/>
              </a:spcBef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Раздел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IV</a:t>
            </a:r>
          </a:p>
          <a:p>
            <a:pPr>
              <a:spcBef>
                <a:spcPct val="0"/>
              </a:spcBef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Направление заявки на присвоение статуса уполномоченной организации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565065" y="92659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56240" y="6178810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http://www.sakha.gov.ru/minsvyaz</a:t>
            </a:r>
          </a:p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 minsvyaz@sakha.gov.ru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2469" y="615879"/>
            <a:ext cx="668967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Для получения статуса уполномоченной организации по подтверждению учетных записей в ЕСИА необходимо направить заявку (скан-копию) в адрес электронной почты технической поддержки ЕСИА (</a:t>
            </a:r>
            <a:r>
              <a:rPr lang="en-US" dirty="0">
                <a:hlinkClick r:id="rId2"/>
              </a:rPr>
              <a:t>sd@sc.minsvyaz.ru</a:t>
            </a:r>
            <a:r>
              <a:rPr lang="en-US" dirty="0"/>
              <a:t>)</a:t>
            </a:r>
            <a:r>
              <a:rPr lang="ru-RU" dirty="0"/>
              <a:t>.</a:t>
            </a:r>
            <a:r>
              <a:rPr lang="en-US" dirty="0"/>
              <a:t> </a:t>
            </a:r>
            <a:endParaRPr lang="ru-RU" dirty="0"/>
          </a:p>
          <a:p>
            <a:r>
              <a:rPr lang="ru-RU" dirty="0"/>
              <a:t>Данная заявка проходит согласование с оператором ЕСИА – Министерством связи и массовых коммуникаций Российской Федерации. В случае принятия положительного решения по заявке и ее согласования со стороны </a:t>
            </a:r>
            <a:r>
              <a:rPr lang="ru-RU" dirty="0" err="1"/>
              <a:t>Минкомсвязи</a:t>
            </a:r>
            <a:r>
              <a:rPr lang="ru-RU" dirty="0"/>
              <a:t> России служба эксплуатации ЕСИА оператора инфраструктуры электронного правительства присваивает учетной записи организации статус уполномоченной.</a:t>
            </a:r>
          </a:p>
          <a:p>
            <a:r>
              <a:rPr lang="ru-RU" dirty="0"/>
              <a:t>Заявка должна быть подписана руководителем органа/организации или его заместителем, ответственным за информатизацию. Заявка должна быть заверена печатью организации.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(форма заявки размещена на технологическом портале </a:t>
            </a:r>
            <a:r>
              <a:rPr lang="en-US" b="1" i="1" dirty="0">
                <a:solidFill>
                  <a:srgbClr val="FF0000"/>
                </a:solidFill>
                <a:hlinkClick r:id="rId3"/>
              </a:rPr>
              <a:t>http://smev.sakha.gov.ru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ru-RU" b="1" i="1" dirty="0">
                <a:solidFill>
                  <a:srgbClr val="FF0000"/>
                </a:solidFill>
              </a:rPr>
              <a:t>в разделе «Документы-ЕСИА»)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083" y="802506"/>
            <a:ext cx="3532107" cy="4982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6093296"/>
            <a:ext cx="12192000" cy="7647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0052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202471" y="92659"/>
            <a:ext cx="8162493" cy="590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>
              <a:spcBef>
                <a:spcPct val="0"/>
              </a:spcBef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Раздел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V</a:t>
            </a:r>
          </a:p>
          <a:p>
            <a:pPr>
              <a:spcBef>
                <a:spcPct val="0"/>
              </a:spcBef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Доступ к системе «АРМ Центра обслуживания».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565065" y="92659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56240" y="6178810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http://www.sakha.gov.ru/minsvyaz</a:t>
            </a:r>
          </a:p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 minsvyaz@sakha.gov.ru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2470" y="615879"/>
            <a:ext cx="5605498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700" dirty="0"/>
              <a:t>После получения положительного ответа от </a:t>
            </a:r>
            <a:r>
              <a:rPr lang="en-US" sz="1600" dirty="0">
                <a:hlinkClick r:id="rId2"/>
              </a:rPr>
              <a:t>sd@sc.minsvyaz.ru</a:t>
            </a:r>
            <a:r>
              <a:rPr lang="en-US" sz="1700" dirty="0"/>
              <a:t> </a:t>
            </a:r>
            <a:r>
              <a:rPr lang="ru-RU" sz="1700" dirty="0"/>
              <a:t>на электронную почту, необходимо открыть доступ для уполномоченного сотрудника по открытию центра обслуживания. Для этого руководителю организации или сотруднику, включенного в группу доступа </a:t>
            </a:r>
            <a:r>
              <a:rPr lang="ru-RU" sz="1700" b="1" dirty="0">
                <a:solidFill>
                  <a:srgbClr val="FF0000"/>
                </a:solidFill>
              </a:rPr>
              <a:t>«Администраторы профиля организации»</a:t>
            </a:r>
            <a:r>
              <a:rPr lang="ru-RU" sz="1700" dirty="0"/>
              <a:t> в ЕСИА, необходимо:</a:t>
            </a:r>
          </a:p>
          <a:p>
            <a:pPr algn="just"/>
            <a:r>
              <a:rPr lang="ru-RU" sz="1700" dirty="0"/>
              <a:t>1.Открыть доступ к </a:t>
            </a:r>
            <a:r>
              <a:rPr lang="ru-RU" sz="1700" dirty="0" err="1"/>
              <a:t>Технологическомупорталу</a:t>
            </a:r>
            <a:r>
              <a:rPr lang="ru-RU" sz="1700" dirty="0"/>
              <a:t> (рекомендуется предоставить доступ ИСКЛЮЧИТЕЛЬНО «Администратору профиля организации»);</a:t>
            </a:r>
          </a:p>
          <a:p>
            <a:pPr algn="just"/>
            <a:r>
              <a:rPr lang="ru-RU" sz="1700" dirty="0"/>
              <a:t>2.Добавить ответственных сотрудников в список «Специалистов по регистрации и подтверждению» (тех кто будет работать в ЦО).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4109143"/>
            <a:ext cx="5092691" cy="16447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2064" y="908719"/>
            <a:ext cx="4944174" cy="484512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6093296"/>
            <a:ext cx="12192000" cy="7647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3015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202471" y="92659"/>
            <a:ext cx="8162493" cy="590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>
              <a:spcBef>
                <a:spcPct val="0"/>
              </a:spcBef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Раздел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V</a:t>
            </a:r>
          </a:p>
          <a:p>
            <a:pPr>
              <a:spcBef>
                <a:spcPct val="0"/>
              </a:spcBef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Доступ к системе «АРМ Центра обслуживания» 1.0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565065" y="92659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56240" y="6178810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http://www.sakha.gov.ru/minsvyaz</a:t>
            </a:r>
          </a:p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 minsvyaz@sakha.gov.ru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2470" y="615879"/>
            <a:ext cx="1187019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700" dirty="0"/>
              <a:t>Далее необходимо добавить центр обслуживания через технологический портал (вкладка «Сервисы»), доступный по ссылке </a:t>
            </a:r>
            <a:r>
              <a:rPr lang="en-US" sz="1700" dirty="0">
                <a:hlinkClick r:id="rId2"/>
              </a:rPr>
              <a:t>www.esia.gosuslugi.ru/console/tech/</a:t>
            </a:r>
            <a:r>
              <a:rPr lang="ru-RU" sz="1700" dirty="0"/>
              <a:t>. (доступ имеется только у сотрудника организации, включенного в группу доступа </a:t>
            </a:r>
            <a:r>
              <a:rPr lang="ru-RU" sz="1700" dirty="0">
                <a:solidFill>
                  <a:srgbClr val="FF0000"/>
                </a:solidFill>
              </a:rPr>
              <a:t>«Технологический портал» </a:t>
            </a:r>
            <a:r>
              <a:rPr lang="ru-RU" sz="1700" dirty="0"/>
              <a:t>в ЕСИА.</a:t>
            </a:r>
            <a:endParaRPr lang="ru-RU" sz="17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\\srv000vps02.sakha.gov.ru\share\Департамент формирования электронного правительства\fedorov.ilia\Desktop\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8" t="15376" r="12143" b="16190"/>
          <a:stretch/>
        </p:blipFill>
        <p:spPr bwMode="auto">
          <a:xfrm>
            <a:off x="2474075" y="1489346"/>
            <a:ext cx="7326984" cy="441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6093296"/>
            <a:ext cx="12192000" cy="7647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1832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202471" y="92659"/>
            <a:ext cx="8162493" cy="590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>
              <a:spcBef>
                <a:spcPct val="0"/>
              </a:spcBef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Раздел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V</a:t>
            </a:r>
          </a:p>
          <a:p>
            <a:pPr>
              <a:spcBef>
                <a:spcPct val="0"/>
              </a:spcBef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Доступ к системе «АРМ Центра обслуживания»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565065" y="92659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56240" y="6178810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http://www.sakha.gov.ru/minsvyaz</a:t>
            </a:r>
          </a:p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 minsvyaz@sakha.gov.ru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2470" y="615879"/>
            <a:ext cx="1187019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700" dirty="0"/>
              <a:t>Далее необходимо пройти по ссылке </a:t>
            </a:r>
            <a:r>
              <a:rPr lang="en-US" sz="1700" dirty="0">
                <a:hlinkClick r:id="rId2"/>
              </a:rPr>
              <a:t>https://esia.gosuslugi.ru/console/tech/</a:t>
            </a:r>
            <a:r>
              <a:rPr lang="ru-RU" sz="1700" dirty="0"/>
              <a:t>  для добавления центра обслуживания. </a:t>
            </a:r>
          </a:p>
          <a:p>
            <a:pPr algn="just"/>
            <a:r>
              <a:rPr lang="ru-RU" sz="1700" dirty="0"/>
              <a:t>Переходим во вкладку </a:t>
            </a:r>
            <a:r>
              <a:rPr lang="ru-RU" sz="1700" b="1" dirty="0">
                <a:solidFill>
                  <a:srgbClr val="FF0000"/>
                </a:solidFill>
              </a:rPr>
              <a:t>«Сервисы»</a:t>
            </a:r>
            <a:r>
              <a:rPr lang="ru-RU" sz="1700" dirty="0"/>
              <a:t>.</a:t>
            </a:r>
          </a:p>
        </p:txBody>
      </p:sp>
      <p:pic>
        <p:nvPicPr>
          <p:cNvPr id="1027" name="Picture 3" descr="\\srv000vps02.sakha.gov.ru\share\Департамент формирования электронного правительства\fedorov.ilia\Desktop\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8" t="11561" r="25713" b="36296"/>
          <a:stretch/>
        </p:blipFill>
        <p:spPr bwMode="auto">
          <a:xfrm>
            <a:off x="2465177" y="1412776"/>
            <a:ext cx="7218099" cy="432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655840" y="2564904"/>
            <a:ext cx="79208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0" y="6093296"/>
            <a:ext cx="12192000" cy="7647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827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202471" y="92659"/>
            <a:ext cx="8162493" cy="590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spcBef>
                <a:spcPct val="0"/>
              </a:spcBef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Содержание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565065" y="92659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56240" y="6178810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http://www.sakha.gov.ru/minsvyaz</a:t>
            </a:r>
          </a:p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 minsvyaz@sakha.gov.ru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83840" y="764704"/>
            <a:ext cx="11372800" cy="468052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/>
              <a:t>I </a:t>
            </a:r>
            <a:r>
              <a:rPr lang="ru-RU" sz="2400" b="1" dirty="0"/>
              <a:t>раздел </a:t>
            </a:r>
            <a:r>
              <a:rPr lang="ru-RU" sz="2400" dirty="0"/>
              <a:t>Инструкция регистрация физического лица в ЕСИА.</a:t>
            </a:r>
            <a:endParaRPr lang="en-US" sz="2400" dirty="0"/>
          </a:p>
          <a:p>
            <a:pPr algn="just"/>
            <a:r>
              <a:rPr lang="en-US" sz="2400" b="1" dirty="0"/>
              <a:t>II</a:t>
            </a:r>
            <a:r>
              <a:rPr lang="ru-RU" sz="2400" b="1" dirty="0"/>
              <a:t> раздел </a:t>
            </a:r>
            <a:r>
              <a:rPr lang="ru-RU" sz="2400" dirty="0"/>
              <a:t>Инструкция регистрации организации в ЕСИА</a:t>
            </a:r>
          </a:p>
          <a:p>
            <a:pPr algn="just"/>
            <a:r>
              <a:rPr lang="en-US" sz="2400" b="1" dirty="0"/>
              <a:t>III</a:t>
            </a:r>
            <a:r>
              <a:rPr lang="ru-RU" sz="2400" b="1" dirty="0"/>
              <a:t> раздел </a:t>
            </a:r>
            <a:r>
              <a:rPr lang="ru-RU" sz="2400" dirty="0"/>
              <a:t>Инструкция добавления сотрудников организации</a:t>
            </a:r>
          </a:p>
          <a:p>
            <a:pPr algn="just"/>
            <a:r>
              <a:rPr lang="en-US" sz="2400" b="1" dirty="0"/>
              <a:t>IV</a:t>
            </a:r>
            <a:r>
              <a:rPr lang="ru-RU" sz="2400" b="1" dirty="0"/>
              <a:t> раздел </a:t>
            </a:r>
            <a:r>
              <a:rPr lang="ru-RU" sz="2400" dirty="0"/>
              <a:t>Направление заявки на присвоение статуса уполномоченной организации</a:t>
            </a:r>
          </a:p>
          <a:p>
            <a:pPr algn="just"/>
            <a:r>
              <a:rPr lang="en-US" sz="2400" b="1" dirty="0"/>
              <a:t>V </a:t>
            </a:r>
            <a:r>
              <a:rPr lang="ru-RU" sz="2400" b="1" dirty="0"/>
              <a:t>раздел </a:t>
            </a:r>
            <a:r>
              <a:rPr lang="ru-RU" sz="2400" dirty="0"/>
              <a:t>Доступ к системе АРМ Центра обслуживания в. 1.0</a:t>
            </a:r>
          </a:p>
          <a:p>
            <a:pPr algn="just"/>
            <a:r>
              <a:rPr lang="en-US" sz="2400" b="1" dirty="0"/>
              <a:t>VI </a:t>
            </a:r>
            <a:r>
              <a:rPr lang="ru-RU" sz="2400" b="1" dirty="0"/>
              <a:t>раздел </a:t>
            </a:r>
            <a:r>
              <a:rPr lang="ru-RU" sz="2400" dirty="0"/>
              <a:t>Инструкция работы в АРМ ЕСИА</a:t>
            </a:r>
          </a:p>
          <a:p>
            <a:pPr algn="just"/>
            <a:r>
              <a:rPr lang="en-US" sz="2400" b="1" dirty="0"/>
              <a:t>VII </a:t>
            </a:r>
            <a:r>
              <a:rPr lang="ru-RU" sz="2400" b="1" dirty="0"/>
              <a:t>раздел </a:t>
            </a:r>
            <a:r>
              <a:rPr lang="ru-RU" sz="2400" dirty="0"/>
              <a:t>Инструкция по восстановлению доступа к учетной записи ЕСИА</a:t>
            </a:r>
          </a:p>
          <a:p>
            <a:pPr algn="just"/>
            <a:r>
              <a:rPr lang="en-US" sz="2400" b="1" dirty="0"/>
              <a:t>VII </a:t>
            </a:r>
            <a:r>
              <a:rPr lang="ru-RU" sz="2400" b="1" dirty="0"/>
              <a:t>раздел </a:t>
            </a:r>
            <a:r>
              <a:rPr lang="ru-RU" sz="2400" dirty="0"/>
              <a:t>Технические рекомендации</a:t>
            </a:r>
            <a:endParaRPr lang="en-US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6093296"/>
            <a:ext cx="12192000" cy="7647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3696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202471" y="92659"/>
            <a:ext cx="8162493" cy="590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>
              <a:spcBef>
                <a:spcPct val="0"/>
              </a:spcBef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Раздел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V</a:t>
            </a:r>
          </a:p>
          <a:p>
            <a:pPr>
              <a:spcBef>
                <a:spcPct val="0"/>
              </a:spcBef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Доступ к системе «АРМ Центра обслуживания» 1.0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565065" y="92659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56240" y="6178810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http://www.sakha.gov.ru/minsvyaz</a:t>
            </a:r>
          </a:p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 minsvyaz@sakha.gov.ru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2470" y="615879"/>
            <a:ext cx="1187019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700" dirty="0"/>
              <a:t>Далее переходим во вкладку </a:t>
            </a:r>
            <a:r>
              <a:rPr lang="ru-RU" sz="1700" b="1" dirty="0">
                <a:solidFill>
                  <a:srgbClr val="FF0000"/>
                </a:solidFill>
              </a:rPr>
              <a:t>«Центры обслуживания» </a:t>
            </a:r>
            <a:r>
              <a:rPr lang="ru-RU" sz="1700" dirty="0"/>
              <a:t>и жмем на кнопку </a:t>
            </a:r>
            <a:r>
              <a:rPr lang="ru-RU" sz="1700" b="1" dirty="0">
                <a:solidFill>
                  <a:srgbClr val="FF0000"/>
                </a:solidFill>
              </a:rPr>
              <a:t>«Добавить центр обслуживания»</a:t>
            </a:r>
            <a:r>
              <a:rPr lang="ru-RU" sz="1700" dirty="0"/>
              <a:t>.</a:t>
            </a:r>
          </a:p>
        </p:txBody>
      </p:sp>
      <p:pic>
        <p:nvPicPr>
          <p:cNvPr id="2050" name="Picture 2" descr="\\srv000vps02.sakha.gov.ru\share\Департамент формирования электронного правительства\fedorov.ilia\Desktop\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6" t="11666" r="26095" b="25695"/>
          <a:stretch/>
        </p:blipFill>
        <p:spPr bwMode="auto">
          <a:xfrm>
            <a:off x="3189579" y="1556792"/>
            <a:ext cx="5895975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4209925" y="3573016"/>
            <a:ext cx="115969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501257" y="3933056"/>
            <a:ext cx="140323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6093296"/>
            <a:ext cx="12192000" cy="7647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7586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202471" y="92659"/>
            <a:ext cx="8162493" cy="590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>
              <a:spcBef>
                <a:spcPct val="0"/>
              </a:spcBef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Раздел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V</a:t>
            </a:r>
          </a:p>
          <a:p>
            <a:pPr>
              <a:spcBef>
                <a:spcPct val="0"/>
              </a:spcBef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Доступ к системе «АРМ Центра обслуживания»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565065" y="92659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56240" y="6178810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http://www.sakha.gov.ru/minsvyaz</a:t>
            </a:r>
          </a:p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 minsvyaz@sakha.gov.ru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2470" y="615879"/>
            <a:ext cx="6541602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700" dirty="0"/>
              <a:t>В появившемся окне необходимо заполнить все поля.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/>
              <a:t>Название – Полное наименование вашей организации</a:t>
            </a:r>
            <a:r>
              <a:rPr lang="en-US" sz="1700" dirty="0"/>
              <a:t>;</a:t>
            </a:r>
            <a:endParaRPr lang="ru-RU" sz="17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/>
              <a:t>Введите адрес – Точный адрес расположения вашей организации (Республика  Саха (Якутия), район, нас. Пункт, улица, дом, корпус, строение)</a:t>
            </a:r>
            <a:r>
              <a:rPr lang="en-US" sz="1700" dirty="0"/>
              <a:t>;</a:t>
            </a:r>
            <a:endParaRPr lang="ru-RU" sz="17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/>
              <a:t>Индекс – Почтовый индекс</a:t>
            </a:r>
            <a:r>
              <a:rPr lang="en-US" sz="1700" dirty="0"/>
              <a:t>;</a:t>
            </a:r>
            <a:endParaRPr lang="ru-RU" sz="17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/>
              <a:t>Широта и Долгота – определяете согласно подсказке, используя сервис </a:t>
            </a:r>
            <a:r>
              <a:rPr lang="ru-RU" sz="1700" dirty="0" err="1"/>
              <a:t>Яндекс.Карты</a:t>
            </a:r>
            <a:r>
              <a:rPr lang="en-US" sz="1700" dirty="0"/>
              <a:t>;</a:t>
            </a:r>
            <a:endParaRPr lang="ru-RU" sz="17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/>
              <a:t>Услуги – Поставить галочку напротив </a:t>
            </a:r>
            <a:r>
              <a:rPr lang="ru-RU" sz="1700" b="1" dirty="0">
                <a:solidFill>
                  <a:srgbClr val="FF0000"/>
                </a:solidFill>
              </a:rPr>
              <a:t>«Подтверждение» </a:t>
            </a:r>
            <a:r>
              <a:rPr lang="ru-RU" sz="1700" dirty="0"/>
              <a:t>и</a:t>
            </a:r>
            <a:r>
              <a:rPr lang="ru-RU" sz="1700" b="1" dirty="0">
                <a:solidFill>
                  <a:srgbClr val="FF0000"/>
                </a:solidFill>
              </a:rPr>
              <a:t> «Восстановление»</a:t>
            </a:r>
            <a:r>
              <a:rPr lang="en-US" sz="1700" b="1" dirty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/>
              <a:t>Время работы – Указывается в соответствии со следующим форматом: «По &lt;день недели в дательном падеже&gt; с ЧЧ:ММ до ЧЧ:ММ (время обеда, если есть в формате ЧЧ:ММ). Формат городского номера:</a:t>
            </a:r>
          </a:p>
          <a:p>
            <a:pPr algn="just"/>
            <a:r>
              <a:rPr lang="ru-RU" sz="1500" dirty="0"/>
              <a:t>	+7 (123) 123-45-67</a:t>
            </a:r>
          </a:p>
          <a:p>
            <a:pPr algn="just"/>
            <a:r>
              <a:rPr lang="ru-RU" sz="1500" dirty="0"/>
              <a:t>	+7 (12-34) 12-34-56</a:t>
            </a:r>
          </a:p>
          <a:p>
            <a:pPr algn="just"/>
            <a:r>
              <a:rPr lang="ru-RU" sz="1500" dirty="0"/>
              <a:t>	+7 (123-45) 1-23-45</a:t>
            </a:r>
          </a:p>
          <a:p>
            <a:pPr algn="just"/>
            <a:r>
              <a:rPr lang="ru-RU" sz="1500" dirty="0"/>
              <a:t>	+7 (12-34-56) 12-34</a:t>
            </a:r>
          </a:p>
          <a:p>
            <a:pPr algn="just"/>
            <a:r>
              <a:rPr lang="ru-RU" sz="1700" dirty="0"/>
              <a:t>      Формат номера мобильных телефонов:</a:t>
            </a:r>
          </a:p>
          <a:p>
            <a:pPr algn="just"/>
            <a:r>
              <a:rPr lang="ru-RU" sz="1500" dirty="0"/>
              <a:t>	+7 (123) 123-45-67 </a:t>
            </a:r>
          </a:p>
          <a:p>
            <a:pPr algn="just"/>
            <a:r>
              <a:rPr lang="ru-RU" sz="1700" b="1" dirty="0"/>
              <a:t>После заполнения всех форм жмем на кнопку </a:t>
            </a:r>
            <a:r>
              <a:rPr lang="ru-RU" sz="1700" b="1" dirty="0">
                <a:solidFill>
                  <a:srgbClr val="FF0000"/>
                </a:solidFill>
              </a:rPr>
              <a:t>«Сохранить»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8" y="620688"/>
            <a:ext cx="3816424" cy="5278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7656905" y="5833839"/>
            <a:ext cx="5951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0" y="6093296"/>
            <a:ext cx="12192000" cy="7647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961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202471" y="92659"/>
            <a:ext cx="8162493" cy="590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>
              <a:spcBef>
                <a:spcPct val="0"/>
              </a:spcBef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Раздел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V</a:t>
            </a:r>
          </a:p>
          <a:p>
            <a:pPr>
              <a:spcBef>
                <a:spcPct val="0"/>
              </a:spcBef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Доступ к системе «АРМ Центра обслуживания»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565065" y="92659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56240" y="6178810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http://www.sakha.gov.ru/minsvyaz</a:t>
            </a:r>
          </a:p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 minsvyaz@sakha.gov.ru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2470" y="615879"/>
            <a:ext cx="1172617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700" dirty="0"/>
              <a:t>Пример получения координат с помощью сервиса </a:t>
            </a:r>
            <a:r>
              <a:rPr lang="ru-RU" sz="1700" dirty="0" err="1"/>
              <a:t>Яндекс.Карты</a:t>
            </a:r>
            <a:r>
              <a:rPr lang="ru-RU" sz="1700" dirty="0"/>
              <a:t>. </a:t>
            </a:r>
            <a:endParaRPr lang="ru-RU" sz="17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\\srv000vps02.sakha.gov.ru\share\Департамент формирования электронного правительства\fedorov.ilia\Desktop\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87" t="11561" r="1241" b="21805"/>
          <a:stretch/>
        </p:blipFill>
        <p:spPr bwMode="auto">
          <a:xfrm>
            <a:off x="221893" y="1133657"/>
            <a:ext cx="7201991" cy="456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3284984"/>
            <a:ext cx="3771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112224" y="1700808"/>
            <a:ext cx="3795631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700" dirty="0"/>
              <a:t>Также, получить координаты можно через старую версию сервиса, для этого необходимо найти в нижнем левом углу значок  </a:t>
            </a:r>
            <a:r>
              <a:rPr lang="ru-RU" sz="1700" b="1" dirty="0">
                <a:solidFill>
                  <a:srgbClr val="FF0000"/>
                </a:solidFill>
              </a:rPr>
              <a:t>«i»</a:t>
            </a:r>
            <a:r>
              <a:rPr lang="ru-RU" sz="1700" dirty="0"/>
              <a:t> и нажать на </a:t>
            </a:r>
            <a:r>
              <a:rPr lang="ru-RU" sz="1700" b="1" dirty="0">
                <a:solidFill>
                  <a:srgbClr val="FF0000"/>
                </a:solidFill>
              </a:rPr>
              <a:t>«В старый интерфейс»</a:t>
            </a:r>
            <a:r>
              <a:rPr lang="ru-RU" sz="1700" dirty="0"/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6093296"/>
            <a:ext cx="12192000" cy="7647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8263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02471" y="92659"/>
            <a:ext cx="8162493" cy="590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>
              <a:spcBef>
                <a:spcPct val="0"/>
              </a:spcBef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Раздел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V</a:t>
            </a:r>
          </a:p>
          <a:p>
            <a:pPr>
              <a:spcBef>
                <a:spcPct val="0"/>
              </a:spcBef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Доступ к системе «АРМ Центра обслуживания»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65065" y="92659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2470" y="615879"/>
            <a:ext cx="11726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Далее добавьте ответственных специалистов которые будут подтверждать регистрацию в ЕСИА. Для этого напротив ЦО нажмите на значок «Прикрепить сотрудников» и начните вводить ФИО сотрудника и после </a:t>
            </a:r>
            <a:r>
              <a:rPr lang="ru-RU" sz="1600" dirty="0" err="1"/>
              <a:t>нажмите«Добавить</a:t>
            </a:r>
            <a:r>
              <a:rPr lang="ru-RU" sz="1600" dirty="0"/>
              <a:t>»</a:t>
            </a:r>
            <a:endParaRPr lang="ru-RU" sz="17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71" y="1412776"/>
            <a:ext cx="6397586" cy="43494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2104" y="1628800"/>
            <a:ext cx="4695302" cy="324360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993551" y="5085184"/>
            <a:ext cx="318473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093296"/>
            <a:ext cx="12192000" cy="7647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1377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202471" y="92659"/>
            <a:ext cx="8162493" cy="590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>
              <a:spcBef>
                <a:spcPct val="0"/>
              </a:spcBef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Раздел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V</a:t>
            </a:r>
          </a:p>
          <a:p>
            <a:pPr>
              <a:spcBef>
                <a:spcPct val="0"/>
              </a:spcBef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Доступ к системе «АРМ Центра обслуживания»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565065" y="92659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56240" y="6178810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http://www.sakha.gov.ru/minsvyaz</a:t>
            </a:r>
          </a:p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 minsvyaz@sakha.gov.ru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336" y="615879"/>
            <a:ext cx="6912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Далее необходимо сменить статус ЦО с </a:t>
            </a:r>
            <a:r>
              <a:rPr lang="ru-RU" sz="1600" b="1" dirty="0">
                <a:solidFill>
                  <a:srgbClr val="FF0000"/>
                </a:solidFill>
              </a:rPr>
              <a:t>«Не действующий» </a:t>
            </a:r>
            <a:r>
              <a:rPr lang="ru-RU" sz="1600" dirty="0"/>
              <a:t>на «Действующий», для этого необходимо нажать на значок «          » напротив наименования Вашей организации, и поставить галочку напротив </a:t>
            </a:r>
            <a:r>
              <a:rPr lang="ru-RU" sz="1600" b="1" dirty="0">
                <a:solidFill>
                  <a:srgbClr val="FF0000"/>
                </a:solidFill>
              </a:rPr>
              <a:t>«Действующий» </a:t>
            </a:r>
            <a:r>
              <a:rPr lang="ru-RU" sz="1600" dirty="0"/>
              <a:t>и нажать на </a:t>
            </a:r>
            <a:r>
              <a:rPr lang="ru-RU" sz="1600" b="1" dirty="0">
                <a:solidFill>
                  <a:srgbClr val="FF0000"/>
                </a:solidFill>
              </a:rPr>
              <a:t>«Сохранить»</a:t>
            </a:r>
            <a:r>
              <a:rPr lang="ru-RU" sz="1600" dirty="0"/>
              <a:t>.</a:t>
            </a:r>
          </a:p>
          <a:p>
            <a:pPr algn="just"/>
            <a:r>
              <a:rPr lang="ru-RU" sz="1600" dirty="0"/>
              <a:t>Так же необходимо запомнить </a:t>
            </a:r>
            <a:r>
              <a:rPr lang="en-US" sz="1600" b="1" dirty="0">
                <a:solidFill>
                  <a:srgbClr val="FF0000"/>
                </a:solidFill>
              </a:rPr>
              <a:t>ID (</a:t>
            </a:r>
            <a:r>
              <a:rPr lang="ru-RU" sz="1600" b="1" dirty="0">
                <a:solidFill>
                  <a:srgbClr val="FF0000"/>
                </a:solidFill>
              </a:rPr>
              <a:t>идентификатор)</a:t>
            </a:r>
            <a:r>
              <a:rPr lang="ru-RU" sz="1600" dirty="0"/>
              <a:t> вашего ЦО (обычно это  десятизначный номер)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888" y="764704"/>
            <a:ext cx="3418097" cy="5087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36" y="909039"/>
            <a:ext cx="304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8523691" y="5282158"/>
            <a:ext cx="65461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58" y="2383673"/>
            <a:ext cx="5167168" cy="2845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799856" y="5013176"/>
            <a:ext cx="152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6093296"/>
            <a:ext cx="12192000" cy="7647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4624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202471" y="92659"/>
            <a:ext cx="8162493" cy="590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>
              <a:spcBef>
                <a:spcPct val="0"/>
              </a:spcBef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Раздел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VI</a:t>
            </a:r>
          </a:p>
          <a:p>
            <a:pPr>
              <a:spcBef>
                <a:spcPct val="0"/>
              </a:spcBef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Инструкция работы в АРМ ЕСИА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565065" y="92659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56240" y="6178810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http://www.sakha.gov.ru/minsvyaz</a:t>
            </a:r>
          </a:p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 minsvyaz@sakha.gov.ru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058" y="701620"/>
            <a:ext cx="1185260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Вход в ЦО производится по логину и паролю ответственного сотрудника за работу в АРМ ЕСИА по ссылке </a:t>
            </a:r>
            <a:r>
              <a:rPr lang="en-US" dirty="0">
                <a:hlinkClick r:id="rId2"/>
              </a:rPr>
              <a:t>www.esia.gosuslugi.ru/ra</a:t>
            </a:r>
            <a:r>
              <a:rPr lang="ru-RU" dirty="0"/>
              <a:t> </a:t>
            </a:r>
            <a:r>
              <a:rPr lang="en-US" dirty="0"/>
              <a:t>(</a:t>
            </a:r>
            <a:r>
              <a:rPr lang="ru-RU" dirty="0"/>
              <a:t>необходимо использовать Браузер - </a:t>
            </a:r>
            <a:r>
              <a:rPr lang="en-US" dirty="0"/>
              <a:t>Internet</a:t>
            </a:r>
            <a:r>
              <a:rPr lang="ru-RU" dirty="0"/>
              <a:t> </a:t>
            </a:r>
            <a:r>
              <a:rPr lang="en-US" dirty="0"/>
              <a:t>Explorer</a:t>
            </a:r>
            <a:r>
              <a:rPr lang="ru-RU" dirty="0"/>
              <a:t> не ниже 11 версии).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На следующей странице Вам предложат выбрать центр обслуживания, необходимо выбрать из списка Вашу организацию.</a:t>
            </a:r>
            <a:endParaRPr lang="ru-RU" b="1" dirty="0"/>
          </a:p>
          <a:p>
            <a:endParaRPr lang="ru-RU" dirty="0"/>
          </a:p>
        </p:txBody>
      </p:sp>
      <p:pic>
        <p:nvPicPr>
          <p:cNvPr id="2" name="Picture 3" descr="\\srv000vps02.sakha.gov.ru\share\Департамент формирования электронного правительства\fedorov.ilia\Desktop\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37" t="21667" r="31389" b="35972"/>
          <a:stretch/>
        </p:blipFill>
        <p:spPr bwMode="auto">
          <a:xfrm>
            <a:off x="5159896" y="1723754"/>
            <a:ext cx="4859107" cy="307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974" y="1900240"/>
            <a:ext cx="2216794" cy="260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6093296"/>
            <a:ext cx="12192000" cy="7647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1585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202471" y="92659"/>
            <a:ext cx="8162493" cy="590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>
              <a:spcBef>
                <a:spcPct val="0"/>
              </a:spcBef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Раздел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VII</a:t>
            </a:r>
          </a:p>
          <a:p>
            <a:pPr>
              <a:spcBef>
                <a:spcPct val="0"/>
              </a:spcBef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Технические рекомендации.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565065" y="92659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56240" y="6178810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http://www.sakha.gov.ru/minsvyaz</a:t>
            </a:r>
          </a:p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 minsvyaz@sakha.gov.ru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2470" y="615879"/>
            <a:ext cx="11726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Для быстрой настройки рабочего места для работы с c ЭП предлагаем открыть в браузере </a:t>
            </a:r>
            <a:r>
              <a:rPr lang="ru-RU" dirty="0" err="1"/>
              <a:t>Internet</a:t>
            </a:r>
            <a:r>
              <a:rPr lang="ru-RU" dirty="0"/>
              <a:t> </a:t>
            </a:r>
            <a:r>
              <a:rPr lang="ru-RU" dirty="0" err="1"/>
              <a:t>Explorer</a:t>
            </a:r>
            <a:r>
              <a:rPr lang="ru-RU" dirty="0"/>
              <a:t> страницу </a:t>
            </a:r>
            <a:r>
              <a:rPr lang="ru-RU" dirty="0">
                <a:hlinkClick r:id="rId2"/>
              </a:rPr>
              <a:t>https://install.kontur.ru</a:t>
            </a:r>
            <a:r>
              <a:rPr lang="ru-RU" dirty="0"/>
              <a:t> и в правом верхнем углу выбрать тип установки на </a:t>
            </a:r>
            <a:r>
              <a:rPr lang="ru-RU" dirty="0">
                <a:solidFill>
                  <a:srgbClr val="FF0000"/>
                </a:solidFill>
              </a:rPr>
              <a:t>«ЭТП и гос. порталы».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588" y="1478428"/>
            <a:ext cx="7423612" cy="41108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6240" y="1478428"/>
            <a:ext cx="3123216" cy="41108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68008" y="1478428"/>
            <a:ext cx="1728192" cy="2223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64963" y="3068960"/>
            <a:ext cx="1547461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>
            <a:stCxn id="5" idx="2"/>
            <a:endCxn id="10" idx="1"/>
          </p:cNvCxnSpPr>
          <p:nvPr/>
        </p:nvCxnSpPr>
        <p:spPr>
          <a:xfrm>
            <a:off x="7032104" y="1700808"/>
            <a:ext cx="1332859" cy="15121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6093296"/>
            <a:ext cx="12192000" cy="7647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402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202471" y="92659"/>
            <a:ext cx="8162493" cy="590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>
              <a:spcBef>
                <a:spcPct val="0"/>
              </a:spcBef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Раздел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VII</a:t>
            </a:r>
          </a:p>
          <a:p>
            <a:pPr>
              <a:spcBef>
                <a:spcPct val="0"/>
              </a:spcBef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Технические рекомендации.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565065" y="92659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56240" y="6178810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http://www.sakha.gov.ru/minsvyaz</a:t>
            </a:r>
          </a:p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 minsvyaz@sakha.gov.ru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2470" y="615879"/>
            <a:ext cx="11726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 следующей странице нажмите кнопку </a:t>
            </a:r>
            <a:r>
              <a:rPr lang="ru-RU" dirty="0">
                <a:solidFill>
                  <a:srgbClr val="FF0000"/>
                </a:solidFill>
              </a:rPr>
              <a:t>«Продолжить» </a:t>
            </a:r>
            <a:r>
              <a:rPr lang="ru-RU" dirty="0"/>
              <a:t>и далее </a:t>
            </a:r>
            <a:r>
              <a:rPr lang="ru-RU" dirty="0">
                <a:solidFill>
                  <a:srgbClr val="FF0000"/>
                </a:solidFill>
              </a:rPr>
              <a:t>«Установить»</a:t>
            </a:r>
            <a:r>
              <a:rPr lang="ru-RU" dirty="0"/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1332964"/>
            <a:ext cx="5688632" cy="389350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032" y="2196760"/>
            <a:ext cx="5263909" cy="216591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7368" y="3717032"/>
            <a:ext cx="1224136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456040" y="2924944"/>
            <a:ext cx="1728191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6093296"/>
            <a:ext cx="12192000" cy="7647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1476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202471" y="92659"/>
            <a:ext cx="8162493" cy="590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>
              <a:spcBef>
                <a:spcPct val="0"/>
              </a:spcBef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Раздел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VII</a:t>
            </a:r>
          </a:p>
          <a:p>
            <a:pPr>
              <a:spcBef>
                <a:spcPct val="0"/>
              </a:spcBef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Технические рекомендации.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565065" y="92659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56240" y="6178810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http://www.sakha.gov.ru/minsvyaz</a:t>
            </a:r>
          </a:p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 minsvyaz@sakha.gov.ru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2470" y="615879"/>
            <a:ext cx="117261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 следующей странице начнется автоматическая загрузка и установка недостающих для работы компонентов. После чего потребуется перезагрузка ПК. Нажмите </a:t>
            </a:r>
            <a:r>
              <a:rPr lang="ru-RU" dirty="0">
                <a:solidFill>
                  <a:srgbClr val="FF0000"/>
                </a:solidFill>
              </a:rPr>
              <a:t>«Перезагрузить сейчас». </a:t>
            </a:r>
            <a:r>
              <a:rPr lang="ru-RU" dirty="0"/>
              <a:t>При повторном запросе нажмите </a:t>
            </a:r>
            <a:r>
              <a:rPr lang="ru-RU" dirty="0">
                <a:solidFill>
                  <a:srgbClr val="FF0000"/>
                </a:solidFill>
              </a:rPr>
              <a:t>«Подтвердить перезагрузку».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028" y="1628800"/>
            <a:ext cx="4804940" cy="41044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056" y="1622668"/>
            <a:ext cx="4368790" cy="411058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344291" y="5013176"/>
            <a:ext cx="144016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6093296"/>
            <a:ext cx="12192000" cy="7647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1170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02471" y="92659"/>
            <a:ext cx="8162493" cy="590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>
              <a:spcBef>
                <a:spcPct val="0"/>
              </a:spcBef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Раздел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VII</a:t>
            </a:r>
          </a:p>
          <a:p>
            <a:pPr>
              <a:spcBef>
                <a:spcPct val="0"/>
              </a:spcBef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Технические рекомендации.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2470" y="615879"/>
            <a:ext cx="11726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Если после перезагрузки автоматически не запустится повторная проверка системы, откройте в браузере </a:t>
            </a:r>
            <a:r>
              <a:rPr lang="ru-RU" dirty="0" err="1"/>
              <a:t>Internet</a:t>
            </a:r>
            <a:r>
              <a:rPr lang="ru-RU" dirty="0"/>
              <a:t> Explorerстраницуhttps://install.kontur.ruи дождитесь завершения процесса.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719" y="1991639"/>
            <a:ext cx="7918561" cy="28747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65065" y="92659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093296"/>
            <a:ext cx="12192000" cy="7647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699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202471" y="92659"/>
            <a:ext cx="8162493" cy="590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>
              <a:spcBef>
                <a:spcPct val="0"/>
              </a:spcBef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Раздел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</a:t>
            </a:r>
          </a:p>
          <a:p>
            <a:pPr>
              <a:spcBef>
                <a:spcPct val="0"/>
              </a:spcBef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Инструкция регистрации физического лица в ЕСИА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565065" y="92659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56240" y="6178810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http://www.sakha.gov.ru/minsvyaz</a:t>
            </a:r>
          </a:p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 minsvyaz@sakha.gov.ru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2470" y="620688"/>
            <a:ext cx="117261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Для регистрации организации в ЕСИА необходимо зарегистрировать </a:t>
            </a:r>
            <a:r>
              <a:rPr lang="ru-RU" b="1" dirty="0">
                <a:solidFill>
                  <a:srgbClr val="FF0000"/>
                </a:solidFill>
              </a:rPr>
              <a:t>руководителя (сотрудника имеющего право подписи без доверенности)</a:t>
            </a:r>
            <a:r>
              <a:rPr lang="ru-RU" dirty="0"/>
              <a:t> данной организации как физическое лицо в ЕСИА, для этого нужно открыть </a:t>
            </a:r>
            <a:r>
              <a:rPr lang="en-US" dirty="0"/>
              <a:t>Internet Explorer</a:t>
            </a:r>
            <a:r>
              <a:rPr lang="ru-RU" dirty="0"/>
              <a:t>, и зайти на сайт </a:t>
            </a:r>
            <a:r>
              <a:rPr lang="en-US" b="1" dirty="0">
                <a:hlinkClick r:id="rId2" action="ppaction://hlinkfile"/>
              </a:rPr>
              <a:t>gosuslugi.ru</a:t>
            </a:r>
            <a:r>
              <a:rPr lang="en-US" b="1" dirty="0"/>
              <a:t>.</a:t>
            </a:r>
            <a:endParaRPr 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098" y="1700808"/>
            <a:ext cx="8280920" cy="381642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6093296"/>
            <a:ext cx="12192000" cy="7647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66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02471" y="92659"/>
            <a:ext cx="8162493" cy="590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>
              <a:spcBef>
                <a:spcPct val="0"/>
              </a:spcBef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Раздел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VII</a:t>
            </a:r>
          </a:p>
          <a:p>
            <a:pPr>
              <a:spcBef>
                <a:spcPct val="0"/>
              </a:spcBef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Технические рекомендации.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2470" y="615879"/>
            <a:ext cx="11726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Далее вставьте носитель ЭП для автоматической установки сертификатов и дождитесь завершения процесса. </a:t>
            </a:r>
          </a:p>
          <a:p>
            <a:r>
              <a:rPr lang="ru-RU" dirty="0"/>
              <a:t>Готово! Теперь Вы можете зайти на страницу </a:t>
            </a:r>
            <a:r>
              <a:rPr lang="ru-RU" dirty="0">
                <a:hlinkClick r:id="rId2"/>
              </a:rPr>
              <a:t>http://esia.gosuslugi.ru</a:t>
            </a:r>
            <a:r>
              <a:rPr lang="en-US" dirty="0"/>
              <a:t> </a:t>
            </a:r>
            <a:r>
              <a:rPr lang="ru-RU" dirty="0"/>
              <a:t>и продолжить работу с помощью ЭП.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65065" y="92659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29" y="2204864"/>
            <a:ext cx="5537363" cy="22322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5960" y="1484784"/>
            <a:ext cx="4824536" cy="420483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6093296"/>
            <a:ext cx="12192000" cy="7647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2321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83632" y="2276872"/>
            <a:ext cx="67810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/>
              <a:t>Спасибо за внимание</a:t>
            </a:r>
            <a:r>
              <a:rPr lang="en-US" sz="5400" dirty="0"/>
              <a:t>!</a:t>
            </a:r>
            <a:endParaRPr lang="ru-RU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8256240" y="6178810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http://www.sakha.gov.ru/minsvyaz</a:t>
            </a:r>
          </a:p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 minsvyaz@sakha.gov.ru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093296"/>
            <a:ext cx="12192000" cy="7647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453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202471" y="92659"/>
            <a:ext cx="8162493" cy="590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>
              <a:spcBef>
                <a:spcPct val="0"/>
              </a:spcBef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Раздел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</a:t>
            </a:r>
          </a:p>
          <a:p>
            <a:pPr>
              <a:spcBef>
                <a:spcPct val="0"/>
              </a:spcBef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Инструкция регистрации физического лица в ЕСИА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565065" y="92659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256240" y="6178810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http://www.sakha.gov.ru/minsvyaz</a:t>
            </a:r>
          </a:p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 minsvyaz@sakha.gov.ru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2470" y="615879"/>
            <a:ext cx="11726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После того как Вы перешли на портал </a:t>
            </a:r>
            <a:r>
              <a:rPr lang="ru-RU" b="1" dirty="0">
                <a:hlinkClick r:id="rId2" action="ppaction://hlinkfile"/>
              </a:rPr>
              <a:t>gosuslugi.ru</a:t>
            </a:r>
            <a:r>
              <a:rPr lang="ru-RU" dirty="0"/>
              <a:t>, необходимо в правом верхнем углу сайта кликнуть по ссылке </a:t>
            </a:r>
            <a:r>
              <a:rPr lang="ru-RU" b="1" dirty="0">
                <a:solidFill>
                  <a:srgbClr val="FF0000"/>
                </a:solidFill>
              </a:rPr>
              <a:t>«Регистрация»</a:t>
            </a:r>
            <a:r>
              <a:rPr lang="ru-RU" dirty="0"/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6840" y="4077072"/>
            <a:ext cx="49574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Затем Вам будет предложено заполнить форму регистрации, которая включает в себя указание имени, фамилии, номера телефона или электронной почты.</a:t>
            </a:r>
            <a:br>
              <a:rPr lang="ru-RU" dirty="0"/>
            </a:br>
            <a:r>
              <a:rPr lang="ru-RU" dirty="0"/>
              <a:t>Перейдем к первому шагу.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7929" y="1055113"/>
            <a:ext cx="6336704" cy="460613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6093296"/>
            <a:ext cx="12192000" cy="7647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919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202471" y="92659"/>
            <a:ext cx="8162493" cy="590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>
              <a:spcBef>
                <a:spcPct val="0"/>
              </a:spcBef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Раздел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</a:t>
            </a:r>
          </a:p>
          <a:p>
            <a:pPr>
              <a:spcBef>
                <a:spcPct val="0"/>
              </a:spcBef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Инструкция регистрации физического лица в ЕСИА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565065" y="92659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06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56240" y="6178810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http://www.sakha.gov.ru/minsvyaz</a:t>
            </a:r>
          </a:p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 minsvyaz@sakha.gov.ru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2470" y="615879"/>
            <a:ext cx="117261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b="1" dirty="0"/>
              <a:t>Шаг 1. Предварительная регистрация.</a:t>
            </a:r>
          </a:p>
          <a:p>
            <a:pPr fontAlgn="base"/>
            <a:r>
              <a:rPr lang="ru-RU" dirty="0"/>
              <a:t>На данном этапе Вам необходимо заполнить всего 3 поля: фамилия, имя, номер мобильного телефона или адрес электронной почты. Далее нажимаем кнопку </a:t>
            </a:r>
            <a:r>
              <a:rPr lang="ru-RU" b="1" dirty="0">
                <a:solidFill>
                  <a:srgbClr val="FF0000"/>
                </a:solidFill>
              </a:rPr>
              <a:t>«Зарегистрироваться»</a:t>
            </a:r>
            <a:r>
              <a:rPr lang="ru-RU" dirty="0"/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2252" y="1628800"/>
            <a:ext cx="2946611" cy="403244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6093296"/>
            <a:ext cx="12192000" cy="7647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616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202471" y="92659"/>
            <a:ext cx="8162493" cy="590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>
              <a:spcBef>
                <a:spcPct val="0"/>
              </a:spcBef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Раздел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</a:t>
            </a:r>
          </a:p>
          <a:p>
            <a:pPr>
              <a:spcBef>
                <a:spcPct val="0"/>
              </a:spcBef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Инструкция регистрации физического лица в ЕСИА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565065" y="92659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56240" y="6178810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http://www.sakha.gov.ru/minsvyaz</a:t>
            </a:r>
          </a:p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 minsvyaz@sakha.gov.ru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2470" y="615879"/>
            <a:ext cx="117261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dirty="0"/>
              <a:t>После нажатия на кнопку </a:t>
            </a:r>
            <a:r>
              <a:rPr lang="ru-RU" b="1" dirty="0">
                <a:solidFill>
                  <a:schemeClr val="accent1"/>
                </a:solidFill>
              </a:rPr>
              <a:t>«Зарегистрироваться»</a:t>
            </a:r>
            <a:r>
              <a:rPr lang="ru-RU" dirty="0"/>
              <a:t> последует этап подтверждения номера мобильного телефона или электронной почты.</a:t>
            </a:r>
          </a:p>
          <a:p>
            <a:pPr fontAlgn="base"/>
            <a:r>
              <a:rPr lang="ru-RU" dirty="0"/>
              <a:t>Если Вы указали номер мобильного, то на следующей странице в поле </a:t>
            </a:r>
            <a:r>
              <a:rPr lang="ru-RU" b="1" dirty="0">
                <a:solidFill>
                  <a:schemeClr val="accent1"/>
                </a:solidFill>
              </a:rPr>
              <a:t>«Код»</a:t>
            </a:r>
            <a:r>
              <a:rPr lang="ru-RU" dirty="0"/>
              <a:t> введите комбинацию из цифр, высланных Вам в виде SMS-сообщения на мобильный телефон, указанный при регистрации. Затем нажимаем кнопку </a:t>
            </a:r>
            <a:r>
              <a:rPr lang="ru-RU" b="1" dirty="0">
                <a:solidFill>
                  <a:srgbClr val="FF0000"/>
                </a:solidFill>
              </a:rPr>
              <a:t>«Продолжить»</a:t>
            </a:r>
            <a:r>
              <a:rPr lang="ru-RU" dirty="0"/>
              <a:t>. В случае, если код указан корректно и система подтвердила Ваш номер телефона, то на следующем этапе Вам будет необходимо придумать пароль и задать его через специальную форму, введя два раза.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560" y="2636912"/>
            <a:ext cx="2304256" cy="28368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5418" y="2636912"/>
            <a:ext cx="2520280" cy="28368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7044" y="3267922"/>
            <a:ext cx="2632186" cy="15748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6093296"/>
            <a:ext cx="12192000" cy="7647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677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202471" y="92659"/>
            <a:ext cx="8162493" cy="590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>
              <a:spcBef>
                <a:spcPct val="0"/>
              </a:spcBef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Раздел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</a:t>
            </a:r>
          </a:p>
          <a:p>
            <a:pPr>
              <a:spcBef>
                <a:spcPct val="0"/>
              </a:spcBef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Инструкция регистрации физического лица в ЕСИА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565065" y="92659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56240" y="6178810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http://www.sakha.gov.ru/minsvyaz</a:t>
            </a:r>
          </a:p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 minsvyaz@sakha.gov.ru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2470" y="615879"/>
            <a:ext cx="117261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dirty="0"/>
              <a:t>Поздравляем! Регистрация </a:t>
            </a:r>
            <a:r>
              <a:rPr lang="ru-RU" b="1" dirty="0"/>
              <a:t>упрощенной учетной записи</a:t>
            </a:r>
            <a:r>
              <a:rPr lang="ru-RU" dirty="0"/>
              <a:t> завершена! Теперь Вы можете пользоваться ограниченным количеством государственных услуг, подтверждение личности для которых не требуется, а так же получать услуги справочно-информационного характера. Для того, чтобы Вы смогли полноценно пользоваться порталом, Вам нужно заполнить личную информацию и подтвердить личность, тем самым повысив уровень аккаунта. Об этом речь пойдет ниже.</a:t>
            </a:r>
          </a:p>
        </p:txBody>
      </p:sp>
      <p:pic>
        <p:nvPicPr>
          <p:cNvPr id="9" name="Picture 2" descr="\\srv000vps02.sakha.gov.ru\share\Департамент формирования электронного правительства\fedorov.ilia\Desktop\re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240" y="1916832"/>
            <a:ext cx="3786635" cy="371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6093296"/>
            <a:ext cx="12192000" cy="7647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28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202471" y="92659"/>
            <a:ext cx="8162493" cy="590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>
              <a:spcBef>
                <a:spcPct val="0"/>
              </a:spcBef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Раздел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</a:t>
            </a:r>
          </a:p>
          <a:p>
            <a:pPr>
              <a:spcBef>
                <a:spcPct val="0"/>
              </a:spcBef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Инструкция регистрации физического лица в ЕСИА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565065" y="92659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56240" y="6178810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http://www.sakha.gov.ru/minsvyaz</a:t>
            </a:r>
          </a:p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 minsvyaz@sakha.gov.ru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2471" y="615879"/>
            <a:ext cx="495742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b="1" dirty="0"/>
              <a:t>Шаг 2. Ввод личных данных.</a:t>
            </a:r>
          </a:p>
          <a:p>
            <a:pPr fontAlgn="base"/>
            <a:r>
              <a:rPr lang="ru-RU" dirty="0"/>
              <a:t>Сразу после уведомления об успешно завершенной регистрации, система перенаправит Вас на форму заполнения личных данных, включающих в себя паспортную информацию и данные СНИЛС, поэтому эти документы необходимо подготовить заранее.</a:t>
            </a:r>
          </a:p>
          <a:p>
            <a:pPr fontAlgn="base"/>
            <a:r>
              <a:rPr lang="ru-RU" dirty="0"/>
              <a:t>Личные данные следует заполнять внимательно и аккуратно. Всего Вам предстоит заполнить 12 полей. После этого необходимо отправить введенные данные на автоматическую проверку, нажав кнопку «</a:t>
            </a:r>
            <a:r>
              <a:rPr lang="ru-RU" dirty="0">
                <a:solidFill>
                  <a:srgbClr val="FF0000"/>
                </a:solidFill>
              </a:rPr>
              <a:t>Продолжить</a:t>
            </a:r>
            <a:r>
              <a:rPr lang="ru-RU" dirty="0"/>
              <a:t>».</a:t>
            </a:r>
          </a:p>
          <a:p>
            <a:pPr fontAlgn="base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3920" y="836712"/>
            <a:ext cx="3350361" cy="468052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6093296"/>
            <a:ext cx="12192000" cy="7647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3387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6965</TotalTime>
  <Words>3222</Words>
  <Application>Microsoft Office PowerPoint</Application>
  <PresentationFormat>Широкоэкранный</PresentationFormat>
  <Paragraphs>319</Paragraphs>
  <Slides>41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4" baseType="lpstr">
      <vt:lpstr>Arial</vt:lpstr>
      <vt:lpstr>Calibri</vt:lpstr>
      <vt:lpstr>Tema de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©MediaInteractive</dc:title>
  <dc:creator>Design</dc:creator>
  <cp:lastModifiedBy>Вадим Рудых</cp:lastModifiedBy>
  <cp:revision>392</cp:revision>
  <dcterms:created xsi:type="dcterms:W3CDTF">2010-06-24T19:27:56Z</dcterms:created>
  <dcterms:modified xsi:type="dcterms:W3CDTF">2020-05-28T01:31:50Z</dcterms:modified>
</cp:coreProperties>
</file>